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324" r:id="rId3"/>
    <p:sldId id="333" r:id="rId4"/>
    <p:sldId id="327" r:id="rId5"/>
    <p:sldId id="326" r:id="rId6"/>
    <p:sldId id="325" r:id="rId7"/>
    <p:sldId id="330" r:id="rId8"/>
    <p:sldId id="331" r:id="rId9"/>
    <p:sldId id="335" r:id="rId10"/>
    <p:sldId id="334" r:id="rId11"/>
    <p:sldId id="321" r:id="rId12"/>
    <p:sldId id="32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6FF"/>
    <a:srgbClr val="4246FF"/>
    <a:srgbClr val="F7B737"/>
    <a:srgbClr val="FE8C37"/>
    <a:srgbClr val="3FB39E"/>
    <a:srgbClr val="17DBA0"/>
    <a:srgbClr val="E64173"/>
    <a:srgbClr val="FFB4BE"/>
    <a:srgbClr val="FF899D"/>
    <a:srgbClr val="FF4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15" autoAdjust="0"/>
    <p:restoredTop sz="86399" autoAdjust="0"/>
  </p:normalViewPr>
  <p:slideViewPr>
    <p:cSldViewPr snapToGrid="0" snapToObjects="1">
      <p:cViewPr>
        <p:scale>
          <a:sx n="66" d="100"/>
          <a:sy n="66" d="100"/>
        </p:scale>
        <p:origin x="-784" y="-14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1A206F0-7C58-5843-B745-AB1A52FE8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14416649-0CC4-B44C-8C89-0EEE3285EE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6CDF891-E872-4842-91DD-182F2454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333B3-2D36-6047-99C4-1949B0855555}" type="datetimeFigureOut">
              <a:rPr kumimoji="1" lang="zh-CN" altLang="en-US" smtClean="0"/>
              <a:pPr/>
              <a:t>19/10/11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AF51666-CD12-A34F-A2F6-73B860285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5FB9101-78CB-CC47-A98B-4A78DBA4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DF48-E0C2-0840-AEA6-8358907956B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453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C86B9A1-1C64-0D48-8432-DF703234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8AD76E59-B49E-5D46-8AEB-4C8BF9BD9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70F7CAC-7BAD-A544-9FB0-5FCF1F32D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333B3-2D36-6047-99C4-1949B0855555}" type="datetimeFigureOut">
              <a:rPr kumimoji="1" lang="zh-CN" altLang="en-US" smtClean="0"/>
              <a:pPr/>
              <a:t>19/10/11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61CB2D6-FF12-1045-AA36-0CCB65EFD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6CE2BA8-251A-F14A-9243-30EE7E778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DF48-E0C2-0840-AEA6-8358907956B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0905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B5850CB2-FC85-5F44-B382-7BB7AA5CB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3EB633CF-38F0-E641-BAA1-E1575CFF7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B3B4F0F-996F-9D43-AC9B-4712F6E0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333B3-2D36-6047-99C4-1949B0855555}" type="datetimeFigureOut">
              <a:rPr kumimoji="1" lang="zh-CN" altLang="en-US" smtClean="0"/>
              <a:pPr/>
              <a:t>19/10/11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528DB4E-8863-F344-802F-672B30EB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124C862-28F7-4E4A-9384-8D985BE0E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DF48-E0C2-0840-AEA6-8358907956B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782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C065DC5-93B4-F64A-A4FA-D3A180104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EBA8D4E-2F1F-2447-B597-390994906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6CB8242-99E2-024B-A34A-65B99B938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333B3-2D36-6047-99C4-1949B0855555}" type="datetimeFigureOut">
              <a:rPr kumimoji="1" lang="zh-CN" altLang="en-US" smtClean="0"/>
              <a:pPr/>
              <a:t>19/10/11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FB9CE44-220C-9E45-BCA0-945942FB3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82248DB-CCA5-4F4B-8275-0605B6F0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DF48-E0C2-0840-AEA6-8358907956B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3663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41661A8-00F1-144F-BCB5-BFC11141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B9C8CFC-64C4-5442-8666-9E4C3E28B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E708403-DA00-7344-85A8-90DF1DDD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333B3-2D36-6047-99C4-1949B0855555}" type="datetimeFigureOut">
              <a:rPr kumimoji="1" lang="zh-CN" altLang="en-US" smtClean="0"/>
              <a:pPr/>
              <a:t>19/10/11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FBA9141-2CF8-B74B-9220-73EF92011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28F36A6-9821-E34B-9875-2FA5C442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DF48-E0C2-0840-AEA6-8358907956B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964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DB32944-C27E-024C-91FC-9B4B14116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103E953-9D96-984E-8450-A0BE0E34C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48FF92EC-85AD-1449-9AD9-D44004C59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D38B3EB5-B6B5-A746-86F9-5F062F275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333B3-2D36-6047-99C4-1949B0855555}" type="datetimeFigureOut">
              <a:rPr kumimoji="1" lang="zh-CN" altLang="en-US" smtClean="0"/>
              <a:pPr/>
              <a:t>19/10/11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BEDC8B27-2465-074C-911B-2D36CFC85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9B8BC35C-DF99-F148-80E9-9AEDBEEFA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DF48-E0C2-0840-AEA6-8358907956B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227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45977BC-CDFD-1548-93CE-A4CF189EA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457F66A-BD1E-4545-B612-C06E14253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3639611D-7899-674F-9847-69BD6EED7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8DADBAF-BBA0-0340-ABC3-4C7999815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726C733A-3D3B-D44C-BAB9-32DB28446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60490C45-7EC0-E34D-B656-B2275A058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333B3-2D36-6047-99C4-1949B0855555}" type="datetimeFigureOut">
              <a:rPr kumimoji="1" lang="zh-CN" altLang="en-US" smtClean="0"/>
              <a:pPr/>
              <a:t>19/10/11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5CD2BA00-A3B5-9349-B05C-9624A61D5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940EC111-D80C-DB45-8F02-91680C597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DF48-E0C2-0840-AEA6-8358907956B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70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707D910-5D22-7744-AFFE-3AA53154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21BB7036-DFB9-0F4E-9B86-14CE4D9D2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333B3-2D36-6047-99C4-1949B0855555}" type="datetimeFigureOut">
              <a:rPr kumimoji="1" lang="zh-CN" altLang="en-US" smtClean="0"/>
              <a:pPr/>
              <a:t>19/10/11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691763BF-70DE-3A46-8368-F77FD839C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3CAAF22-6A37-F346-9FEC-080972896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DF48-E0C2-0840-AEA6-8358907956B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7446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6E57C655-8BFA-8245-853B-32EE07191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333B3-2D36-6047-99C4-1949B0855555}" type="datetimeFigureOut">
              <a:rPr kumimoji="1" lang="zh-CN" altLang="en-US" smtClean="0"/>
              <a:pPr/>
              <a:t>19/10/11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865224D3-A89A-5749-B669-624BE1F03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811E8CCE-E020-B447-B020-D14D6EC50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DF48-E0C2-0840-AEA6-8358907956B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1191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8CC31D-F595-7D43-A66E-33E8FAE7E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064DAE7-5001-284F-ADD0-010E1F30F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8C2CC70B-D180-CE4A-A87E-B024DCB2B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11B3F894-C07B-CC47-A522-1CDE2CD22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333B3-2D36-6047-99C4-1949B0855555}" type="datetimeFigureOut">
              <a:rPr kumimoji="1" lang="zh-CN" altLang="en-US" smtClean="0"/>
              <a:pPr/>
              <a:t>19/10/11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A5095E3-16AC-4B41-87F4-EE153FE93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FF5B7464-9D15-0647-8906-8F6F91A09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DF48-E0C2-0840-AEA6-8358907956B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894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021FDEB-DBFC-F048-A25A-F28EBE1AE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081D413F-E23F-BB41-AB2A-F9A1557780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48461899-F7EA-234D-811A-7A3659AA9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362DB223-E6F2-CB4F-AAAB-93500EC8E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333B3-2D36-6047-99C4-1949B0855555}" type="datetimeFigureOut">
              <a:rPr kumimoji="1" lang="zh-CN" altLang="en-US" smtClean="0"/>
              <a:pPr/>
              <a:t>19/10/11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02063AB-E50F-9C49-9EA2-429FA33E3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3E68B676-A161-4745-B95E-A829A03F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BDF48-E0C2-0840-AEA6-8358907956B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2161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8A719B52-0841-124A-8509-4B3E2CB1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19FC94D0-C254-6A41-ACD0-CB955ECBB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0B60F2D-74A3-4845-A7E6-8F252F4C51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333B3-2D36-6047-99C4-1949B0855555}" type="datetimeFigureOut">
              <a:rPr kumimoji="1" lang="zh-CN" altLang="en-US" smtClean="0"/>
              <a:pPr/>
              <a:t>19/10/11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2CB9635-6525-2741-9D4A-9C3C97C04A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FC6B1AE1-0BED-7C47-910E-0FC2C0202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BDF48-E0C2-0840-AEA6-8358907956B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941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hyperlink" Target="%E9%99%84%E4%BB%B6%E4%B8%80%EF%BC%9A%E5%B0%8F%E7%8B%AE%E5%AD%90%E5%BD%A2%E8%B1%A1%E4%BD%BF%E7%94%A8%E8%A7%84%E8%8C%83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1">
            <a:extLst>
              <a:ext uri="{FF2B5EF4-FFF2-40B4-BE49-F238E27FC236}">
                <a16:creationId xmlns:a16="http://schemas.microsoft.com/office/drawing/2014/main" xmlns="" id="{41F23290-8057-BF4B-A770-ABE7644E6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879" y="1498126"/>
            <a:ext cx="7649320" cy="2034784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kumimoji="1" lang="zh-CN" altLang="en-US" sz="4800" b="1" spc="300" dirty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买单吧品牌</a:t>
            </a:r>
            <a:r>
              <a:rPr kumimoji="1" lang="zh-CN" altLang="en-US" sz="4800" b="1" spc="300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标识规范</a:t>
            </a:r>
            <a:endParaRPr kumimoji="1" lang="zh-CN" altLang="en-US" sz="4800" b="1" spc="300" dirty="0">
              <a:solidFill>
                <a:srgbClr val="458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32" name="副标题 2">
            <a:extLst>
              <a:ext uri="{FF2B5EF4-FFF2-40B4-BE49-F238E27FC236}">
                <a16:creationId xmlns:a16="http://schemas.microsoft.com/office/drawing/2014/main" xmlns="" id="{8D6FF605-D32F-4547-8672-17ADA8B07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9880" y="3727583"/>
            <a:ext cx="7649320" cy="898340"/>
          </a:xfrm>
          <a:noFill/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互联网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业务部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xmlns="" id="{BDE5D558-A5FC-5E4A-8A16-29F5A54CA73F}"/>
              </a:ext>
            </a:extLst>
          </p:cNvPr>
          <p:cNvSpPr txBox="1">
            <a:spLocks/>
          </p:cNvSpPr>
          <p:nvPr/>
        </p:nvSpPr>
        <p:spPr>
          <a:xfrm>
            <a:off x="1189879" y="4556806"/>
            <a:ext cx="6191814" cy="30875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200" dirty="0" smtClean="0">
                <a:solidFill>
                  <a:srgbClr val="22222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libaba PuHuiTi Light" pitchFamily="18" charset="-122"/>
              </a:rPr>
              <a:t>2019</a:t>
            </a:r>
            <a:r>
              <a:rPr kumimoji="1" lang="zh-CN" altLang="en-US" sz="1200" dirty="0" smtClean="0">
                <a:solidFill>
                  <a:srgbClr val="22222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libaba PuHuiTi Light" pitchFamily="18" charset="-122"/>
              </a:rPr>
              <a:t>年</a:t>
            </a:r>
            <a:r>
              <a:rPr kumimoji="1" lang="en-US" altLang="zh-CN" sz="1200" dirty="0" smtClean="0">
                <a:solidFill>
                  <a:srgbClr val="22222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libaba PuHuiTi Light" pitchFamily="18" charset="-122"/>
              </a:rPr>
              <a:t>9</a:t>
            </a:r>
            <a:r>
              <a:rPr kumimoji="1" lang="zh-CN" altLang="en-US" sz="1200" dirty="0" smtClean="0">
                <a:solidFill>
                  <a:srgbClr val="22222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libaba PuHuiTi Light" pitchFamily="18" charset="-122"/>
              </a:rPr>
              <a:t>月</a:t>
            </a:r>
            <a:r>
              <a:rPr kumimoji="1" lang="en-US" altLang="zh-CN" sz="1200" dirty="0" smtClean="0">
                <a:solidFill>
                  <a:srgbClr val="22222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libaba PuHuiTi Light" pitchFamily="18" charset="-122"/>
              </a:rPr>
              <a:t>18</a:t>
            </a:r>
            <a:r>
              <a:rPr kumimoji="1" lang="zh-CN" altLang="en-US" sz="1200" dirty="0" smtClean="0">
                <a:solidFill>
                  <a:srgbClr val="222222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libaba PuHuiTi Light" pitchFamily="18" charset="-122"/>
              </a:rPr>
              <a:t>日</a:t>
            </a:r>
            <a:endParaRPr kumimoji="1" lang="zh-CN" altLang="en-US" sz="1200" dirty="0">
              <a:solidFill>
                <a:srgbClr val="22222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libaba PuHuiTi Light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851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>
            <a:extLst>
              <a:ext uri="{FF2B5EF4-FFF2-40B4-BE49-F238E27FC236}">
                <a16:creationId xmlns:a16="http://schemas.microsoft.com/office/drawing/2014/main" xmlns="" id="{76D890A2-0950-4BF4-8360-ACDFBEC351D8}"/>
              </a:ext>
            </a:extLst>
          </p:cNvPr>
          <p:cNvSpPr txBox="1">
            <a:spLocks/>
          </p:cNvSpPr>
          <p:nvPr/>
        </p:nvSpPr>
        <p:spPr>
          <a:xfrm>
            <a:off x="400395" y="398782"/>
            <a:ext cx="6674477" cy="4957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4.1 </a:t>
            </a:r>
            <a:r>
              <a:rPr kumimoji="1" lang="zh-CN" altLang="en-US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品牌</a:t>
            </a:r>
            <a:r>
              <a:rPr kumimoji="1" lang="zh-CN" altLang="en-US" sz="3200" b="1" dirty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标识</a:t>
            </a:r>
            <a:r>
              <a:rPr kumimoji="1" lang="en-US" altLang="zh-CN" sz="3200" b="1" dirty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-Logo</a:t>
            </a:r>
            <a:r>
              <a:rPr kumimoji="1" lang="zh-CN" altLang="en-US" sz="3200" b="1" dirty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应用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321D4925-26EA-416F-B23E-2005B3026516}"/>
              </a:ext>
            </a:extLst>
          </p:cNvPr>
          <p:cNvSpPr/>
          <p:nvPr/>
        </p:nvSpPr>
        <p:spPr>
          <a:xfrm>
            <a:off x="10455488" y="5067309"/>
            <a:ext cx="1072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FF4166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xmlns="" id="{FD6922F0-783D-4B42-8141-3D19FCF375F6}"/>
              </a:ext>
            </a:extLst>
          </p:cNvPr>
          <p:cNvSpPr txBox="1">
            <a:spLocks/>
          </p:cNvSpPr>
          <p:nvPr/>
        </p:nvSpPr>
        <p:spPr>
          <a:xfrm>
            <a:off x="400395" y="1041260"/>
            <a:ext cx="10719161" cy="5661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lang="en-US" altLang="zh-CN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范围：</a:t>
            </a:r>
            <a:endParaRPr lang="en-US" altLang="zh-CN" sz="1600" b="1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页底部，页面底部提示。</a:t>
            </a: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线上线下营销物料中，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Banner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、活动落地页、海报等。</a:t>
            </a: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en-US" altLang="zh-CN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版应用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</a:t>
            </a: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买单吧</a:t>
            </a:r>
            <a:r>
              <a:rPr lang="en-US" altLang="zh-CN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社交平台官方账号头像，例如官微、微博、抖音等。</a:t>
            </a: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产品页面中，例如</a:t>
            </a:r>
            <a:r>
              <a:rPr lang="en-US" altLang="zh-CN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关于买单吧页面中，下拉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加载、结果页等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必须结合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相关的页面出现。</a:t>
            </a: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endParaRPr lang="en-US" altLang="zh-CN" sz="1600" b="1" dirty="0" smtClean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endParaRPr lang="en-US" altLang="zh-CN" sz="1600" b="1" dirty="0" smtClean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必须严格遵守设计规范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p2-8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不得拉伸，变形，随意改变颜色。</a:t>
            </a: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文本中出现只作为文字描述，使用默认字体即可。例如在协议文本中，说明话术中</a:t>
            </a:r>
            <a:r>
              <a:rPr lang="en-US" altLang="zh-CN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4B85D48D-41D8-B046-93A8-8CAC60BEC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078" y="529360"/>
            <a:ext cx="1463305" cy="18079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872" y="459638"/>
            <a:ext cx="1734291" cy="18776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872" y="2778057"/>
            <a:ext cx="1734291" cy="15238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13" y="2778058"/>
            <a:ext cx="2261711" cy="152389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49865" y="236752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页面底部</a:t>
            </a:r>
            <a:endParaRPr kumimoji="1" lang="zh-CN" altLang="en-US" sz="1200" dirty="0"/>
          </a:p>
        </p:txBody>
      </p:sp>
      <p:sp>
        <p:nvSpPr>
          <p:cNvPr id="13" name="文本框 12"/>
          <p:cNvSpPr txBox="1"/>
          <p:nvPr/>
        </p:nvSpPr>
        <p:spPr>
          <a:xfrm>
            <a:off x="9556529" y="2367520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smtClean="0"/>
              <a:t>Banner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617248" y="4380877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/>
              <a:t>桌面</a:t>
            </a:r>
            <a:r>
              <a:rPr kumimoji="1" lang="en-US" altLang="zh-CN" sz="1200" dirty="0" smtClean="0"/>
              <a:t>icon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881297" y="438087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/>
              <a:t>官微</a:t>
            </a:r>
            <a:endParaRPr kumimoji="1" lang="en-US" altLang="zh-CN" sz="1200" dirty="0" smtClean="0"/>
          </a:p>
        </p:txBody>
      </p:sp>
      <p:cxnSp>
        <p:nvCxnSpPr>
          <p:cNvPr id="19" name="直接连接符 18"/>
          <p:cNvCxnSpPr/>
          <p:nvPr/>
        </p:nvCxnSpPr>
        <p:spPr>
          <a:xfrm>
            <a:off x="400395" y="2644519"/>
            <a:ext cx="1145293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00395" y="4657876"/>
            <a:ext cx="1145293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78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>
            <a:extLst>
              <a:ext uri="{FF2B5EF4-FFF2-40B4-BE49-F238E27FC236}">
                <a16:creationId xmlns:a16="http://schemas.microsoft.com/office/drawing/2014/main" xmlns="" id="{76D890A2-0950-4BF4-8360-ACDFBEC351D8}"/>
              </a:ext>
            </a:extLst>
          </p:cNvPr>
          <p:cNvSpPr txBox="1">
            <a:spLocks/>
          </p:cNvSpPr>
          <p:nvPr/>
        </p:nvSpPr>
        <p:spPr>
          <a:xfrm>
            <a:off x="400395" y="398782"/>
            <a:ext cx="9103369" cy="4957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4.2 </a:t>
            </a:r>
            <a:r>
              <a:rPr kumimoji="1" lang="zh-CN" altLang="en-US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品牌</a:t>
            </a:r>
            <a:r>
              <a:rPr kumimoji="1" lang="zh-CN" altLang="en-US" sz="3200" b="1" dirty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标识</a:t>
            </a:r>
            <a:r>
              <a:rPr kumimoji="1" lang="en-US" altLang="zh-CN" sz="3200" b="1" dirty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-</a:t>
            </a:r>
            <a:r>
              <a:rPr kumimoji="1" lang="en-US" altLang="zh-CN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Slogan</a:t>
            </a:r>
            <a:r>
              <a:rPr kumimoji="1" lang="zh-CN" altLang="en-US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应用</a:t>
            </a:r>
            <a:endParaRPr kumimoji="1" lang="en-US" altLang="zh-CN" sz="3200" b="1" dirty="0">
              <a:solidFill>
                <a:srgbClr val="458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  <a:p>
            <a:endParaRPr kumimoji="1" lang="zh-CN" altLang="en-US" sz="3200" b="1" dirty="0">
              <a:solidFill>
                <a:srgbClr val="458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321D4925-26EA-416F-B23E-2005B3026516}"/>
              </a:ext>
            </a:extLst>
          </p:cNvPr>
          <p:cNvSpPr/>
          <p:nvPr/>
        </p:nvSpPr>
        <p:spPr>
          <a:xfrm>
            <a:off x="10455488" y="5067309"/>
            <a:ext cx="1072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FF4166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EC40B9A4-A0BF-744F-8A37-F8FCF01D1EA7}"/>
              </a:ext>
            </a:extLst>
          </p:cNvPr>
          <p:cNvSpPr txBox="1">
            <a:spLocks/>
          </p:cNvSpPr>
          <p:nvPr/>
        </p:nvSpPr>
        <p:spPr>
          <a:xfrm>
            <a:off x="400395" y="1041260"/>
            <a:ext cx="6081686" cy="4914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应用范围</a:t>
            </a:r>
            <a:endParaRPr lang="en-US" altLang="zh-CN" sz="1600" b="1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页。</a:t>
            </a: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线上线下品牌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宣传物料中。</a:t>
            </a: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应用规范</a:t>
            </a:r>
            <a:endParaRPr lang="en-US" altLang="zh-CN" sz="1600" b="1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标识图形必须以宣传口号的话术整体出现，不能单独以词组的形式出现。</a:t>
            </a: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必须严格遵守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设计规范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P9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不得拉伸，变形，随意改变颜色。</a:t>
            </a: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文本中出现只作为文字描述，使用默认字体即可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书法版只能在启动页使用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不能在任何营销、宣传页面使用。</a:t>
            </a: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endParaRPr lang="en-US" altLang="zh-CN" sz="1600" b="1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81" y="887372"/>
            <a:ext cx="2350040" cy="417993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428" y="887372"/>
            <a:ext cx="2350040" cy="417993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30212" y="542113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/>
              <a:t>启动页</a:t>
            </a:r>
            <a:endParaRPr kumimoji="1" lang="en-US" altLang="zh-CN" sz="12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10069226" y="5417399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/>
              <a:t>下载页</a:t>
            </a:r>
            <a:endParaRPr kumimoji="1"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307874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>
            <a:extLst>
              <a:ext uri="{FF2B5EF4-FFF2-40B4-BE49-F238E27FC236}">
                <a16:creationId xmlns:a16="http://schemas.microsoft.com/office/drawing/2014/main" xmlns="" id="{76D890A2-0950-4BF4-8360-ACDFBEC351D8}"/>
              </a:ext>
            </a:extLst>
          </p:cNvPr>
          <p:cNvSpPr txBox="1">
            <a:spLocks/>
          </p:cNvSpPr>
          <p:nvPr/>
        </p:nvSpPr>
        <p:spPr>
          <a:xfrm>
            <a:off x="400395" y="398782"/>
            <a:ext cx="9103369" cy="4957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4.3 </a:t>
            </a:r>
            <a:r>
              <a:rPr kumimoji="1" lang="zh-CN" altLang="en-US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品牌</a:t>
            </a:r>
            <a:r>
              <a:rPr kumimoji="1" lang="zh-CN" altLang="en-US" sz="3200" b="1" dirty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标识</a:t>
            </a:r>
            <a:r>
              <a:rPr kumimoji="1" lang="en-US" altLang="zh-CN" sz="3200" b="1" dirty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-</a:t>
            </a:r>
            <a:r>
              <a:rPr kumimoji="1" lang="zh-CN" altLang="en-US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吉祥物标识应用</a:t>
            </a:r>
            <a:endParaRPr kumimoji="1" lang="en-US" altLang="zh-CN" sz="3200" b="1" dirty="0">
              <a:solidFill>
                <a:srgbClr val="458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  <a:p>
            <a:endParaRPr kumimoji="1" lang="zh-CN" altLang="en-US" sz="3200" b="1" dirty="0">
              <a:solidFill>
                <a:srgbClr val="458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321D4925-26EA-416F-B23E-2005B3026516}"/>
              </a:ext>
            </a:extLst>
          </p:cNvPr>
          <p:cNvSpPr/>
          <p:nvPr/>
        </p:nvSpPr>
        <p:spPr>
          <a:xfrm>
            <a:off x="10455488" y="5067309"/>
            <a:ext cx="1072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FF4166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BD42855D-12EA-884E-BCD3-7B480BA57407}"/>
              </a:ext>
            </a:extLst>
          </p:cNvPr>
          <p:cNvSpPr txBox="1">
            <a:spLocks/>
          </p:cNvSpPr>
          <p:nvPr/>
        </p:nvSpPr>
        <p:spPr>
          <a:xfrm>
            <a:off x="400394" y="1041260"/>
            <a:ext cx="6692383" cy="40260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应用范围</a:t>
            </a:r>
            <a:endParaRPr lang="en-US" altLang="zh-CN" sz="1600" b="1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线上线下营销物料，例如</a:t>
            </a:r>
            <a:r>
              <a:rPr lang="en-US" altLang="zh-CN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banner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、海报、活动游戏</a:t>
            </a:r>
            <a:r>
              <a:rPr lang="en-US" altLang="zh-CN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中助手或者客服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形象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产品页面，例如空错、加载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表情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endParaRPr lang="en-US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线下周边衍生品，例如公仔、手办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恤衫等</a:t>
            </a:r>
            <a:endParaRPr lang="en-US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endParaRPr lang="en-US" altLang="zh-CN" sz="1600" b="1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延展必须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遵守</a:t>
            </a: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附件一：小狮子形象使用规范</a:t>
            </a: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请打开仔细阅读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吉祥物名称和称呼必须与规范保持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一致（目前暂无名字）。</a:t>
            </a:r>
            <a:endParaRPr lang="en-US" altLang="zh-CN" sz="1600" dirty="0" smtClean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名字未确认之前，对外正式品牌文宣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禁止给狮子取名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，如“买单大师”，可直接称呼为</a:t>
            </a: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“狮子”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“小狮子”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，待名字确认后再更新到规范中。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endParaRPr lang="en-US" altLang="zh-CN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100" y="784582"/>
            <a:ext cx="3931350" cy="9669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3" y="2048363"/>
            <a:ext cx="4155440" cy="13694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839" y="4104408"/>
            <a:ext cx="3246441" cy="18290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045205" y="1821004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smtClean="0"/>
              <a:t>banner</a:t>
            </a:r>
            <a:endParaRPr kumimoji="1" lang="en-US" altLang="zh-CN" sz="12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9146701" y="343997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/>
              <a:t>表情</a:t>
            </a:r>
            <a:endParaRPr kumimoji="1" lang="en-US" altLang="zh-CN" sz="1200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9146701" y="6068872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T</a:t>
            </a:r>
            <a:r>
              <a:rPr kumimoji="1" lang="zh-CN" altLang="en-US" sz="1200" dirty="0" smtClean="0"/>
              <a:t>恤衫</a:t>
            </a:r>
            <a:endParaRPr kumimoji="1"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418372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>
            <a:extLst>
              <a:ext uri="{FF2B5EF4-FFF2-40B4-BE49-F238E27FC236}">
                <a16:creationId xmlns="" xmlns:a16="http://schemas.microsoft.com/office/drawing/2014/main" id="{76D890A2-0950-4BF4-8360-ACDFBEC351D8}"/>
              </a:ext>
            </a:extLst>
          </p:cNvPr>
          <p:cNvSpPr txBox="1">
            <a:spLocks/>
          </p:cNvSpPr>
          <p:nvPr/>
        </p:nvSpPr>
        <p:spPr>
          <a:xfrm>
            <a:off x="400395" y="398782"/>
            <a:ext cx="6674477" cy="4957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1.1 </a:t>
            </a:r>
            <a:r>
              <a:rPr kumimoji="1" lang="zh-CN" altLang="en-US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标准</a:t>
            </a:r>
            <a:r>
              <a:rPr kumimoji="1" lang="en-US" altLang="zh-CN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Logo</a:t>
            </a:r>
            <a:endParaRPr kumimoji="1" lang="zh-CN" altLang="en-US" sz="3200" b="1" dirty="0">
              <a:solidFill>
                <a:srgbClr val="458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44" name="内容占位符 2">
            <a:extLst>
              <a:ext uri="{FF2B5EF4-FFF2-40B4-BE49-F238E27FC236}">
                <a16:creationId xmlns="" xmlns:a16="http://schemas.microsoft.com/office/drawing/2014/main" id="{0DA91E73-CCB8-426D-85D6-CDCD0856E7D5}"/>
              </a:ext>
            </a:extLst>
          </p:cNvPr>
          <p:cNvSpPr txBox="1">
            <a:spLocks/>
          </p:cNvSpPr>
          <p:nvPr/>
        </p:nvSpPr>
        <p:spPr>
          <a:xfrm>
            <a:off x="400394" y="1190606"/>
            <a:ext cx="5069862" cy="2046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买单吧品牌符号，多数情况下使用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它有助于建立品牌识别，同时传达出品牌信誉与稳定性。在白色</a:t>
            </a:r>
            <a:r>
              <a:rPr lang="en-US" altLang="zh-CN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浅色背景上使用全彩标志或剪影标志，当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能以舒适的方式使用在单色应用场景时，例如单色表格，刺绣，传真和备忘录，可使用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单色</a:t>
            </a: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黑色、白色和灰色</a:t>
            </a:r>
            <a:r>
              <a:rPr lang="en-US" altLang="zh-CN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b="1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321D4925-26EA-416F-B23E-2005B3026516}"/>
              </a:ext>
            </a:extLst>
          </p:cNvPr>
          <p:cNvSpPr/>
          <p:nvPr/>
        </p:nvSpPr>
        <p:spPr>
          <a:xfrm>
            <a:off x="10455488" y="5067309"/>
            <a:ext cx="1072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FF4166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310" y="948473"/>
            <a:ext cx="4512675" cy="452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6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76D890A2-0950-4BF4-8360-ACDFBEC351D8}"/>
              </a:ext>
            </a:extLst>
          </p:cNvPr>
          <p:cNvSpPr txBox="1">
            <a:spLocks/>
          </p:cNvSpPr>
          <p:nvPr/>
        </p:nvSpPr>
        <p:spPr>
          <a:xfrm>
            <a:off x="400395" y="398782"/>
            <a:ext cx="6674477" cy="4957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1.2 </a:t>
            </a:r>
            <a:r>
              <a:rPr kumimoji="1" lang="zh-CN" altLang="en-US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标准</a:t>
            </a:r>
            <a:r>
              <a:rPr kumimoji="1" lang="en-US" altLang="zh-CN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Logo</a:t>
            </a:r>
            <a:r>
              <a:rPr kumimoji="1" lang="zh-CN" altLang="en-US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颜色</a:t>
            </a:r>
            <a:endParaRPr kumimoji="1" lang="zh-CN" altLang="en-US" sz="3200" b="1" dirty="0">
              <a:solidFill>
                <a:srgbClr val="458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="" xmlns:a16="http://schemas.microsoft.com/office/drawing/2014/main" id="{0DA91E73-CCB8-426D-85D6-CDCD0856E7D5}"/>
              </a:ext>
            </a:extLst>
          </p:cNvPr>
          <p:cNvSpPr txBox="1">
            <a:spLocks/>
          </p:cNvSpPr>
          <p:nvPr/>
        </p:nvSpPr>
        <p:spPr>
          <a:xfrm>
            <a:off x="400394" y="1190606"/>
            <a:ext cx="5069862" cy="17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买单吧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种颜色构成：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买单吧蓝；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买单吧红。关于界面、网页、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演示文稿等显示器颜色，必须使用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色值或十六进制值。本规范中的品牌色会因不同屏幕和印刷机而产生色差，使用时应尽可能以给出的色值为最终参考标准。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981" y="1190606"/>
            <a:ext cx="5486699" cy="4486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82" y="3286124"/>
            <a:ext cx="3062151" cy="1909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>
            <a:extLst>
              <a:ext uri="{FF2B5EF4-FFF2-40B4-BE49-F238E27FC236}">
                <a16:creationId xmlns:a16="http://schemas.microsoft.com/office/drawing/2014/main" xmlns="" id="{76D890A2-0950-4BF4-8360-ACDFBEC351D8}"/>
              </a:ext>
            </a:extLst>
          </p:cNvPr>
          <p:cNvSpPr txBox="1">
            <a:spLocks/>
          </p:cNvSpPr>
          <p:nvPr/>
        </p:nvSpPr>
        <p:spPr>
          <a:xfrm>
            <a:off x="400394" y="405862"/>
            <a:ext cx="6674477" cy="4957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1.3 </a:t>
            </a:r>
            <a:r>
              <a:rPr kumimoji="1" lang="zh-CN" altLang="en-US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标准</a:t>
            </a:r>
            <a:r>
              <a:rPr kumimoji="1" lang="en-US" altLang="zh-CN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Logo</a:t>
            </a:r>
            <a:r>
              <a:rPr kumimoji="1" lang="zh-CN" altLang="en-US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最小尺寸</a:t>
            </a:r>
            <a:endParaRPr kumimoji="1" lang="zh-CN" altLang="en-US" sz="3200" b="1" dirty="0">
              <a:solidFill>
                <a:srgbClr val="458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44" name="内容占位符 2">
            <a:extLst>
              <a:ext uri="{FF2B5EF4-FFF2-40B4-BE49-F238E27FC236}">
                <a16:creationId xmlns:a16="http://schemas.microsoft.com/office/drawing/2014/main" xmlns="" id="{0DA91E73-CCB8-426D-85D6-CDCD0856E7D5}"/>
              </a:ext>
            </a:extLst>
          </p:cNvPr>
          <p:cNvSpPr txBox="1">
            <a:spLocks/>
          </p:cNvSpPr>
          <p:nvPr/>
        </p:nvSpPr>
        <p:spPr>
          <a:xfrm>
            <a:off x="400394" y="1190606"/>
            <a:ext cx="5069862" cy="2046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买单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吧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固定的尺寸大小，其比例关系应由可用空间、美感、功能和可见度来决定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其标准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最小印刷尺寸宽度为</a:t>
            </a:r>
            <a:r>
              <a:rPr lang="en-US" altLang="zh-CN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16mm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，最小显示器尺寸宽度为</a:t>
            </a:r>
            <a:r>
              <a:rPr lang="en-US" altLang="zh-CN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44px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64" y="3016175"/>
            <a:ext cx="2054915" cy="155675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="" xmlns:a16="http://schemas.microsoft.com/office/drawing/2014/main" id="{E3F3D25F-271A-4666-BFCA-B11EDE6F8A95}"/>
              </a:ext>
            </a:extLst>
          </p:cNvPr>
          <p:cNvSpPr txBox="1">
            <a:spLocks/>
          </p:cNvSpPr>
          <p:nvPr/>
        </p:nvSpPr>
        <p:spPr>
          <a:xfrm>
            <a:off x="6791056" y="1468062"/>
            <a:ext cx="2165908" cy="6527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4800" b="1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120PX</a:t>
            </a:r>
            <a:endParaRPr kumimoji="1" lang="zh-CN" altLang="en-US" sz="4800" b="1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="" xmlns:a16="http://schemas.microsoft.com/office/drawing/2014/main" id="{152C45CF-2CDE-458E-AE12-2C4445C4A8A3}"/>
              </a:ext>
            </a:extLst>
          </p:cNvPr>
          <p:cNvSpPr txBox="1">
            <a:spLocks/>
          </p:cNvSpPr>
          <p:nvPr/>
        </p:nvSpPr>
        <p:spPr>
          <a:xfrm>
            <a:off x="6791056" y="2280185"/>
            <a:ext cx="1902542" cy="5327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32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80PX</a:t>
            </a:r>
            <a:endParaRPr kumimoji="1" lang="zh-CN" altLang="en-US" sz="3200" b="1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018E0574-08FB-470B-A3C8-DF50ECA41540}"/>
              </a:ext>
            </a:extLst>
          </p:cNvPr>
          <p:cNvSpPr txBox="1">
            <a:spLocks/>
          </p:cNvSpPr>
          <p:nvPr/>
        </p:nvSpPr>
        <p:spPr>
          <a:xfrm>
            <a:off x="6791056" y="3032418"/>
            <a:ext cx="1902542" cy="3087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24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60PX</a:t>
            </a:r>
            <a:endParaRPr kumimoji="1" lang="zh-CN" altLang="en-US" sz="2400" b="1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="" xmlns:a16="http://schemas.microsoft.com/office/drawing/2014/main" id="{DA0920E8-01FD-44E2-9A66-61A07F0073FC}"/>
              </a:ext>
            </a:extLst>
          </p:cNvPr>
          <p:cNvSpPr txBox="1">
            <a:spLocks/>
          </p:cNvSpPr>
          <p:nvPr/>
        </p:nvSpPr>
        <p:spPr>
          <a:xfrm>
            <a:off x="6791056" y="3721692"/>
            <a:ext cx="1902542" cy="3087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最小</a:t>
            </a:r>
            <a:r>
              <a:rPr kumimoji="1" lang="en-US" altLang="zh-CN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44PX</a:t>
            </a:r>
            <a:endParaRPr kumimoji="1" lang="zh-CN" altLang="en-US" sz="1600" b="1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="" xmlns:a16="http://schemas.microsoft.com/office/drawing/2014/main" id="{F5C5D09A-E4B5-48F6-B498-7854B49B10AD}"/>
              </a:ext>
            </a:extLst>
          </p:cNvPr>
          <p:cNvSpPr txBox="1">
            <a:spLocks/>
          </p:cNvSpPr>
          <p:nvPr/>
        </p:nvSpPr>
        <p:spPr>
          <a:xfrm>
            <a:off x="6791056" y="4198819"/>
            <a:ext cx="1902542" cy="3087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05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40</a:t>
            </a:r>
            <a:r>
              <a:rPr kumimoji="1"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PX</a:t>
            </a:r>
            <a:endParaRPr kumimoji="1"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87" y="1581075"/>
            <a:ext cx="1587500" cy="2870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98B4B71B-468C-3C4F-82CA-B81FD8A30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24" t="10183" r="7596" b="4437"/>
          <a:stretch/>
        </p:blipFill>
        <p:spPr>
          <a:xfrm>
            <a:off x="10991853" y="3613809"/>
            <a:ext cx="361486" cy="36148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48EFFB06-0546-2F47-BECB-972A217643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647" t="-7126" r="-4536" b="-8057"/>
          <a:stretch/>
        </p:blipFill>
        <p:spPr>
          <a:xfrm>
            <a:off x="10991853" y="4135098"/>
            <a:ext cx="316177" cy="31617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98B4B71B-468C-3C4F-82CA-B81FD8A30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24" t="10183" r="7596" b="4437"/>
          <a:stretch/>
        </p:blipFill>
        <p:spPr>
          <a:xfrm>
            <a:off x="10991853" y="3160428"/>
            <a:ext cx="361486" cy="36148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98B4B71B-468C-3C4F-82CA-B81FD8A30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24" t="10183" r="7596" b="4437"/>
          <a:stretch/>
        </p:blipFill>
        <p:spPr>
          <a:xfrm>
            <a:off x="10991853" y="2568652"/>
            <a:ext cx="361486" cy="36148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98B4B71B-468C-3C4F-82CA-B81FD8A30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24" t="10183" r="7596" b="4437"/>
          <a:stretch/>
        </p:blipFill>
        <p:spPr>
          <a:xfrm>
            <a:off x="10991853" y="1858499"/>
            <a:ext cx="361486" cy="36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>
            <a:extLst>
              <a:ext uri="{FF2B5EF4-FFF2-40B4-BE49-F238E27FC236}">
                <a16:creationId xmlns="" xmlns:a16="http://schemas.microsoft.com/office/drawing/2014/main" id="{76D890A2-0950-4BF4-8360-ACDFBEC351D8}"/>
              </a:ext>
            </a:extLst>
          </p:cNvPr>
          <p:cNvSpPr txBox="1">
            <a:spLocks/>
          </p:cNvSpPr>
          <p:nvPr/>
        </p:nvSpPr>
        <p:spPr>
          <a:xfrm>
            <a:off x="400395" y="398782"/>
            <a:ext cx="7171980" cy="4957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1.4</a:t>
            </a:r>
            <a:r>
              <a:rPr kumimoji="1" lang="zh-CN" altLang="en-US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标准</a:t>
            </a:r>
            <a:r>
              <a:rPr kumimoji="1" lang="en-US" altLang="zh-CN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Logo</a:t>
            </a:r>
            <a:r>
              <a:rPr kumimoji="1" lang="zh-CN" altLang="en-US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使用</a:t>
            </a:r>
            <a:r>
              <a:rPr kumimoji="1" lang="zh-CN" altLang="en-US" sz="3200" b="1" dirty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与</a:t>
            </a:r>
            <a:r>
              <a:rPr kumimoji="1" lang="zh-CN" altLang="en-US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限制</a:t>
            </a:r>
            <a:r>
              <a:rPr kumimoji="1" lang="en-US" altLang="zh-CN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—</a:t>
            </a:r>
            <a:r>
              <a:rPr kumimoji="1" lang="zh-CN" altLang="en-US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背景颜色</a:t>
            </a:r>
            <a:endParaRPr kumimoji="1" lang="zh-CN" altLang="en-US" sz="3200" b="1" dirty="0">
              <a:solidFill>
                <a:srgbClr val="458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44" name="内容占位符 2">
            <a:extLst>
              <a:ext uri="{FF2B5EF4-FFF2-40B4-BE49-F238E27FC236}">
                <a16:creationId xmlns="" xmlns:a16="http://schemas.microsoft.com/office/drawing/2014/main" id="{0DA91E73-CCB8-426D-85D6-CDCD0856E7D5}"/>
              </a:ext>
            </a:extLst>
          </p:cNvPr>
          <p:cNvSpPr txBox="1">
            <a:spLocks/>
          </p:cNvSpPr>
          <p:nvPr/>
        </p:nvSpPr>
        <p:spPr>
          <a:xfrm>
            <a:off x="400394" y="1190606"/>
            <a:ext cx="5069862" cy="30540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白色</a:t>
            </a:r>
            <a:r>
              <a:rPr lang="en-US" altLang="zh-CN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浅色背景上使用全</a:t>
            </a: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彩色</a:t>
            </a:r>
            <a:r>
              <a:rPr lang="en-US" altLang="zh-CN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 smtClean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深色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背景上使用</a:t>
            </a: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白色</a:t>
            </a:r>
            <a:r>
              <a:rPr lang="en-US" altLang="zh-CN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 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 smtClean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黑色</a:t>
            </a:r>
            <a:r>
              <a:rPr lang="en-US" altLang="zh-CN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深色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背景上使用</a:t>
            </a: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白色</a:t>
            </a:r>
            <a:r>
              <a:rPr lang="en-US" altLang="zh-CN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 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 smtClean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彩色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背景上使用</a:t>
            </a: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白色</a:t>
            </a:r>
            <a:r>
              <a:rPr lang="en-US" altLang="zh-CN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 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endParaRPr lang="en-US" altLang="zh-CN" sz="1600" dirty="0" smtClean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综上规范如右图所示。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321D4925-26EA-416F-B23E-2005B3026516}"/>
              </a:ext>
            </a:extLst>
          </p:cNvPr>
          <p:cNvSpPr/>
          <p:nvPr/>
        </p:nvSpPr>
        <p:spPr>
          <a:xfrm>
            <a:off x="10455488" y="5067309"/>
            <a:ext cx="1072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FF4166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16" y="1413687"/>
            <a:ext cx="5413403" cy="399587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074872" y="5517911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不要使用此区域的</a:t>
            </a:r>
            <a:r>
              <a:rPr kumimoji="1" lang="zh-CN" altLang="en-US" smtClean="0">
                <a:solidFill>
                  <a:srgbClr val="FF0000"/>
                </a:solidFill>
              </a:rPr>
              <a:t>颜色作为背景</a:t>
            </a:r>
            <a:endParaRPr kumimoji="1"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83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2">
            <a:extLst>
              <a:ext uri="{FF2B5EF4-FFF2-40B4-BE49-F238E27FC236}">
                <a16:creationId xmlns="" xmlns:a16="http://schemas.microsoft.com/office/drawing/2014/main" id="{0DA91E73-CCB8-426D-85D6-CDCD0856E7D5}"/>
              </a:ext>
            </a:extLst>
          </p:cNvPr>
          <p:cNvSpPr txBox="1">
            <a:spLocks/>
          </p:cNvSpPr>
          <p:nvPr/>
        </p:nvSpPr>
        <p:spPr>
          <a:xfrm>
            <a:off x="400394" y="1190606"/>
            <a:ext cx="5069862" cy="11217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为了保证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完整性以及保持品牌统一性，遵循本规范中所描述的使用与限制很重要。在使用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应禁止使用</a:t>
            </a: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右图所示的各种不规范使用样式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321D4925-26EA-416F-B23E-2005B3026516}"/>
              </a:ext>
            </a:extLst>
          </p:cNvPr>
          <p:cNvSpPr/>
          <p:nvPr/>
        </p:nvSpPr>
        <p:spPr>
          <a:xfrm>
            <a:off x="10455488" y="5067309"/>
            <a:ext cx="1072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FF4166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62" y="1184622"/>
            <a:ext cx="5835658" cy="4668527"/>
          </a:xfrm>
          <a:prstGeom prst="rect">
            <a:avLst/>
          </a:prstGeom>
        </p:spPr>
      </p:pic>
      <p:sp>
        <p:nvSpPr>
          <p:cNvPr id="43" name="标题 1">
            <a:extLst>
              <a:ext uri="{FF2B5EF4-FFF2-40B4-BE49-F238E27FC236}">
                <a16:creationId xmlns="" xmlns:a16="http://schemas.microsoft.com/office/drawing/2014/main" id="{76D890A2-0950-4BF4-8360-ACDFBEC351D8}"/>
              </a:ext>
            </a:extLst>
          </p:cNvPr>
          <p:cNvSpPr txBox="1">
            <a:spLocks/>
          </p:cNvSpPr>
          <p:nvPr/>
        </p:nvSpPr>
        <p:spPr>
          <a:xfrm>
            <a:off x="400395" y="398782"/>
            <a:ext cx="6674477" cy="4957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1.5</a:t>
            </a:r>
            <a:r>
              <a:rPr kumimoji="1" lang="zh-CN" altLang="en-US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标准</a:t>
            </a:r>
            <a:r>
              <a:rPr kumimoji="1" lang="en-US" altLang="zh-CN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Logo</a:t>
            </a:r>
            <a:r>
              <a:rPr kumimoji="1" lang="zh-CN" altLang="en-US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使用</a:t>
            </a:r>
            <a:r>
              <a:rPr kumimoji="1" lang="zh-CN" altLang="en-US" sz="3200" b="1" dirty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与</a:t>
            </a:r>
            <a:r>
              <a:rPr kumimoji="1" lang="zh-CN" altLang="en-US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限制</a:t>
            </a:r>
            <a:r>
              <a:rPr kumimoji="1" lang="en-US" altLang="zh-CN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—</a:t>
            </a:r>
            <a:r>
              <a:rPr kumimoji="1" lang="zh-CN" altLang="en-US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样式</a:t>
            </a:r>
            <a:endParaRPr kumimoji="1" lang="zh-CN" altLang="en-US" sz="3200" b="1" dirty="0">
              <a:solidFill>
                <a:srgbClr val="458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1393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>
            <a:extLst>
              <a:ext uri="{FF2B5EF4-FFF2-40B4-BE49-F238E27FC236}">
                <a16:creationId xmlns="" xmlns:a16="http://schemas.microsoft.com/office/drawing/2014/main" id="{76D890A2-0950-4BF4-8360-ACDFBEC351D8}"/>
              </a:ext>
            </a:extLst>
          </p:cNvPr>
          <p:cNvSpPr txBox="1">
            <a:spLocks/>
          </p:cNvSpPr>
          <p:nvPr/>
        </p:nvSpPr>
        <p:spPr>
          <a:xfrm>
            <a:off x="400395" y="398782"/>
            <a:ext cx="6674477" cy="4957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2.1 ICON Logo</a:t>
            </a:r>
            <a:r>
              <a:rPr kumimoji="1" lang="zh-CN" altLang="en-US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规范使用</a:t>
            </a:r>
            <a:endParaRPr kumimoji="1" lang="zh-CN" altLang="en-US" sz="3200" b="1" dirty="0">
              <a:solidFill>
                <a:srgbClr val="458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44" name="内容占位符 2">
            <a:extLst>
              <a:ext uri="{FF2B5EF4-FFF2-40B4-BE49-F238E27FC236}">
                <a16:creationId xmlns="" xmlns:a16="http://schemas.microsoft.com/office/drawing/2014/main" id="{0DA91E73-CCB8-426D-85D6-CDCD0856E7D5}"/>
              </a:ext>
            </a:extLst>
          </p:cNvPr>
          <p:cNvSpPr txBox="1">
            <a:spLocks/>
          </p:cNvSpPr>
          <p:nvPr/>
        </p:nvSpPr>
        <p:spPr>
          <a:xfrm>
            <a:off x="400395" y="2201333"/>
            <a:ext cx="6237472" cy="131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当不能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以舒适的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方式在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单色应用场景时，例如单色表格，刺绣，传真和备忘录，可使用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单色</a:t>
            </a: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黑色、白色和灰色</a:t>
            </a:r>
            <a:r>
              <a:rPr lang="en-US" altLang="zh-CN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sz="1600" b="1" dirty="0" smtClean="0">
                <a:solidFill>
                  <a:srgbClr val="222222"/>
                </a:solidFill>
                <a:latin typeface="微软雅黑"/>
                <a:ea typeface="微软雅黑"/>
                <a:cs typeface="微软雅黑"/>
              </a:rPr>
              <a:t>不得做变形和拉伸处理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/>
                <a:ea typeface="微软雅黑"/>
                <a:cs typeface="微软雅黑"/>
              </a:rPr>
              <a:t>。</a:t>
            </a:r>
            <a:endParaRPr lang="en-US" altLang="zh-CN" sz="1600" dirty="0" smtClean="0">
              <a:solidFill>
                <a:srgbClr val="222222"/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zh-CN" altLang="en-US" sz="1600" dirty="0" smtClean="0">
                <a:solidFill>
                  <a:srgbClr val="222222"/>
                </a:solidFill>
                <a:latin typeface="微软雅黑"/>
                <a:ea typeface="微软雅黑"/>
              </a:rPr>
              <a:t>如在应用商店中使用，请遵守应用商店的输出规范。</a:t>
            </a:r>
            <a:endParaRPr lang="zh-CN" altLang="en-US" sz="1600" dirty="0" smtClean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+mj-lt"/>
              <a:buAutoNum type="arabicPeriod"/>
            </a:pPr>
            <a:endParaRPr lang="en-US" altLang="zh-CN" sz="16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321D4925-26EA-416F-B23E-2005B3026516}"/>
              </a:ext>
            </a:extLst>
          </p:cNvPr>
          <p:cNvSpPr/>
          <p:nvPr/>
        </p:nvSpPr>
        <p:spPr>
          <a:xfrm>
            <a:off x="10455488" y="5067309"/>
            <a:ext cx="1072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FF4166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56" y="1551809"/>
            <a:ext cx="3636022" cy="36462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1867" y="1061156"/>
            <a:ext cx="6096000" cy="7774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zh-CN" altLang="en-US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的形式出现，可用于买单吧</a:t>
            </a:r>
            <a:r>
              <a:rPr lang="en-US" altLang="zh-CN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en-US" altLang="zh-CN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，应用商店、官方社交账号头像，成功结果页头部</a:t>
            </a:r>
            <a:r>
              <a:rPr lang="en-US" altLang="zh-CN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等场景。</a:t>
            </a:r>
            <a:endParaRPr lang="zh-CN" altLang="en-US" b="1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935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321D4925-26EA-416F-B23E-2005B3026516}"/>
              </a:ext>
            </a:extLst>
          </p:cNvPr>
          <p:cNvSpPr/>
          <p:nvPr/>
        </p:nvSpPr>
        <p:spPr>
          <a:xfrm>
            <a:off x="10455488" y="5067309"/>
            <a:ext cx="1072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FF4166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568" y="1146752"/>
            <a:ext cx="5993152" cy="4420636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="" xmlns:a16="http://schemas.microsoft.com/office/drawing/2014/main" id="{0DA91E73-CCB8-426D-85D6-CDCD0856E7D5}"/>
              </a:ext>
            </a:extLst>
          </p:cNvPr>
          <p:cNvSpPr txBox="1">
            <a:spLocks/>
          </p:cNvSpPr>
          <p:nvPr/>
        </p:nvSpPr>
        <p:spPr>
          <a:xfrm>
            <a:off x="400394" y="1190605"/>
            <a:ext cx="5069862" cy="2297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白色</a:t>
            </a:r>
            <a:r>
              <a:rPr lang="en-US" altLang="zh-CN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浅色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背景上使用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彩色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 smtClean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深色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背景上使用</a:t>
            </a: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白色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 smtClean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黑色</a:t>
            </a:r>
            <a:r>
              <a:rPr lang="en-US" altLang="zh-CN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深色背景上使用</a:t>
            </a: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白色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 smtClean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彩色</a:t>
            </a:r>
            <a:r>
              <a:rPr lang="zh-CN" altLang="en-US" sz="1600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背景上使用</a:t>
            </a: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白色</a:t>
            </a:r>
            <a:r>
              <a:rPr lang="en-US" altLang="zh-CN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综上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规范在</a:t>
            </a: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对应右图</a:t>
            </a:r>
            <a:r>
              <a:rPr lang="zh-CN" altLang="en-US" sz="1600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几种情况下允许使用。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090268" y="5815279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不要使用此区域的</a:t>
            </a:r>
            <a:r>
              <a:rPr kumimoji="1" lang="zh-CN" altLang="en-US" smtClean="0">
                <a:solidFill>
                  <a:srgbClr val="FF0000"/>
                </a:solidFill>
              </a:rPr>
              <a:t>颜色作为背景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3" name="标题 1">
            <a:extLst>
              <a:ext uri="{FF2B5EF4-FFF2-40B4-BE49-F238E27FC236}">
                <a16:creationId xmlns="" xmlns:a16="http://schemas.microsoft.com/office/drawing/2014/main" id="{76D890A2-0950-4BF4-8360-ACDFBEC351D8}"/>
              </a:ext>
            </a:extLst>
          </p:cNvPr>
          <p:cNvSpPr txBox="1">
            <a:spLocks/>
          </p:cNvSpPr>
          <p:nvPr/>
        </p:nvSpPr>
        <p:spPr>
          <a:xfrm>
            <a:off x="400395" y="398782"/>
            <a:ext cx="7843493" cy="4957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2.2 ICON Logo</a:t>
            </a:r>
            <a:r>
              <a:rPr kumimoji="1" lang="zh-CN" altLang="en-US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使用与限制</a:t>
            </a:r>
            <a:r>
              <a:rPr kumimoji="1" lang="en-US" altLang="zh-CN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—</a:t>
            </a:r>
            <a:r>
              <a:rPr kumimoji="1" lang="zh-CN" altLang="en-US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背景颜色</a:t>
            </a:r>
            <a:endParaRPr kumimoji="1" lang="zh-CN" altLang="en-US" sz="3200" b="1" dirty="0">
              <a:solidFill>
                <a:srgbClr val="458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58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>
            <a:extLst>
              <a:ext uri="{FF2B5EF4-FFF2-40B4-BE49-F238E27FC236}">
                <a16:creationId xmlns="" xmlns:a16="http://schemas.microsoft.com/office/drawing/2014/main" id="{76D890A2-0950-4BF4-8360-ACDFBEC351D8}"/>
              </a:ext>
            </a:extLst>
          </p:cNvPr>
          <p:cNvSpPr txBox="1">
            <a:spLocks/>
          </p:cNvSpPr>
          <p:nvPr/>
        </p:nvSpPr>
        <p:spPr>
          <a:xfrm>
            <a:off x="400395" y="398782"/>
            <a:ext cx="6674477" cy="4957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3.1 Slogan</a:t>
            </a:r>
            <a:r>
              <a:rPr kumimoji="1" lang="zh-CN" altLang="en-US" sz="3200" b="1" dirty="0" smtClean="0">
                <a:solidFill>
                  <a:srgbClr val="458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设计规范</a:t>
            </a:r>
            <a:endParaRPr kumimoji="1" lang="zh-CN" altLang="en-US" sz="3200" b="1" dirty="0">
              <a:solidFill>
                <a:srgbClr val="458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321D4925-26EA-416F-B23E-2005B3026516}"/>
              </a:ext>
            </a:extLst>
          </p:cNvPr>
          <p:cNvSpPr/>
          <p:nvPr/>
        </p:nvSpPr>
        <p:spPr>
          <a:xfrm>
            <a:off x="10455488" y="5067309"/>
            <a:ext cx="1072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FF4166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="" xmlns:a16="http://schemas.microsoft.com/office/drawing/2014/main" id="{0DA91E73-CCB8-426D-85D6-CDCD0856E7D5}"/>
              </a:ext>
            </a:extLst>
          </p:cNvPr>
          <p:cNvSpPr txBox="1">
            <a:spLocks/>
          </p:cNvSpPr>
          <p:nvPr/>
        </p:nvSpPr>
        <p:spPr>
          <a:xfrm>
            <a:off x="487344" y="1077655"/>
            <a:ext cx="11040875" cy="1121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书法版：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“美好生活买单吧”使用书法字体汉仪雪君体简，只能出现在启动页。</a:t>
            </a:r>
            <a:endParaRPr lang="en-US" altLang="zh-CN" sz="1600" dirty="0" smtClean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</a:pPr>
            <a:r>
              <a:rPr lang="zh-CN" altLang="en-US" sz="1600" b="1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常规版：</a:t>
            </a:r>
            <a:r>
              <a:rPr lang="zh-CN" altLang="en-US" sz="1600" dirty="0" smtClean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使用思源黑常规字体，在“生活”后面加上分隔符。（例如，信用卡登录页、下载页）</a:t>
            </a:r>
            <a:endParaRPr lang="zh-CN" altLang="en-US" sz="1600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049" y="2167739"/>
            <a:ext cx="2329720" cy="37028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312" y="2199426"/>
            <a:ext cx="2278524" cy="36711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427" y="2153595"/>
            <a:ext cx="2208543" cy="358218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879459" y="59957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常规版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213577" y="59957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书法版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8075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15972</TotalTime>
  <Words>589</Words>
  <Application>Microsoft Macintosh PowerPoint</Application>
  <PresentationFormat>Custom</PresentationFormat>
  <Paragraphs>106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主题​​</vt:lpstr>
      <vt:lpstr>买单吧品牌标识规范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互联网部PPT模版</dc:title>
  <dc:creator>Microsoft Office User</dc:creator>
  <cp:lastModifiedBy>yy yy</cp:lastModifiedBy>
  <cp:revision>533</cp:revision>
  <cp:lastPrinted>2019-05-09T08:26:41Z</cp:lastPrinted>
  <dcterms:created xsi:type="dcterms:W3CDTF">2019-05-08T05:53:49Z</dcterms:created>
  <dcterms:modified xsi:type="dcterms:W3CDTF">2019-10-11T03:13:01Z</dcterms:modified>
</cp:coreProperties>
</file>